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7" r:id="rId3"/>
    <p:sldId id="280" r:id="rId4"/>
    <p:sldId id="276" r:id="rId5"/>
    <p:sldId id="281" r:id="rId6"/>
    <p:sldId id="282" r:id="rId7"/>
    <p:sldId id="278" r:id="rId8"/>
    <p:sldId id="285" r:id="rId9"/>
    <p:sldId id="286" r:id="rId10"/>
    <p:sldId id="277" r:id="rId11"/>
    <p:sldId id="283" r:id="rId12"/>
    <p:sldId id="284" r:id="rId13"/>
    <p:sldId id="279" r:id="rId14"/>
    <p:sldId id="287" r:id="rId15"/>
    <p:sldId id="288" r:id="rId16"/>
    <p:sldId id="267" r:id="rId17"/>
    <p:sldId id="289" r:id="rId18"/>
  </p:sldIdLst>
  <p:sldSz cx="12192000" cy="6858000"/>
  <p:notesSz cx="6858000" cy="9144000"/>
  <p:embeddedFontLst>
    <p:embeddedFont>
      <p:font typeface="华光报宋_CNKI" panose="02010600030101010101" charset="-122"/>
      <p:regular r:id="rId20"/>
    </p:embeddedFont>
    <p:embeddedFont>
      <p:font typeface="江城律动宋" panose="02010600030101010101" charset="-122"/>
      <p:bold r:id="rId21"/>
    </p:embeddedFont>
    <p:embeddedFont>
      <p:font typeface="Valky" panose="02010600030101010101" charset="0"/>
      <p:regular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仿宋" panose="02010609060101010101" pitchFamily="49" charset="-122"/>
      <p:regular r:id="rId26"/>
    </p:embeddedFont>
    <p:embeddedFont>
      <p:font typeface="华文中宋" panose="0201060004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8B0"/>
    <a:srgbClr val="71E18E"/>
    <a:srgbClr val="0E4348"/>
    <a:srgbClr val="286A56"/>
    <a:srgbClr val="4E6F65"/>
    <a:srgbClr val="70E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59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93C42-DEA2-4A02-B32A-606230D2DD27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79D04-8AD0-4A4F-B2C2-E72B47CA9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ED23A-B73C-4405-960D-9DCAB4DA1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18389-FD22-4B16-969E-505F38868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93316D-0A93-4D28-B29C-2B91689C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E835E1-99E8-4271-BDC3-67F6F08B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30B0-645D-4523-AFFA-42047FB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008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EB0C4-4606-43AE-8E37-3A53831D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A37281-ACD8-47ED-8DDB-D42ECD8E9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83F9C-FD4C-4D45-ABD7-7A0D4BDE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D89FB-6E2D-4BD4-8ED3-EEF3AB0C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D1B03-B013-4386-A32B-C2FB21C0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05148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4A82AF-CBD5-4A67-B426-B80254263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343476-DF3C-48A3-AACC-37028CAAA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2D961-7DDC-4855-8468-7718C327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D82D4-6B6F-417E-8F34-E9586A2E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4FB631-495E-417F-91D3-4CE9581D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530131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652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46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4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5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1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04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16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90B7A-1435-4670-834A-01C6262B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C30BC-66BE-440F-AD5C-72882246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041D6E-AA20-4A13-8BB2-A1EFACB4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55CA5-E0B5-4735-8F66-CEBC876C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01B6B5-7367-410C-B29D-C0E3C79C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201061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06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73449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191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E58C0-08A1-4C8A-AC1D-AE3A1A1F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17CB1D-124A-4176-812C-72C306CD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A9175-2EE9-4938-B45F-F9568EE8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AD5F4-146B-42ED-8992-40C81524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BAAB5-8489-4BBA-9B9E-9DD1B9A5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46950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BAB0D-D281-4100-9C83-651097C0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B3E11-B9DC-4537-B6AF-AEE25EA08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CBFD74-905C-495F-8DF5-3C4194F45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BC6351-3F1E-4A32-8240-B534F02D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29D7F-81EA-4F6A-A718-70F2E4FE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C6A4D-532F-4316-8ABD-0160B9ED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1843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58060-BABC-4D6A-900F-C8065204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D51DC-1868-4DBB-AB83-2C2592E1E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5B6CB-8D8B-4344-BE9F-25AE0087B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4D31CC-0AAB-41A2-86FF-217252A9B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31DA28-E6E9-43E5-8BAC-09A2AD842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E24E4B-562C-4F0B-A835-E746DDCE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0DE622-858F-49C2-ACE5-5EA1044D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DC7E94-A222-4513-85E7-08175FBA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7676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C1951-4998-4A57-B689-381038E5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C2B6E-0113-42EC-BC62-8795BD87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19608C-D1B8-4811-A2AB-57B4F267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EF7B2-2973-4DDC-A364-0AEB9710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333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520AC5-EF21-4F61-A5E0-B18BB3C5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E4FE99-A563-4CB2-86D8-96DA8C68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3BEA2D-CF5C-4936-B80C-EE3B45CE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7853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028E-3831-4DAE-829E-8D96FCAA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DAEBE-583E-4635-845F-6D671746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4A6364-9634-4B50-A83E-4809DD448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A949C7-62A6-4764-A5F4-D9CEE82A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08425-9942-4D37-B06C-2BB1D953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6C8240-7307-4158-A53D-4D6F5CD6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979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0E094-BC45-4060-B852-04B71052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6581B5-3CD4-42E0-9486-744980749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10101-8D82-4FFD-9213-95062EC7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0F1C0E-5989-4406-81BD-45072628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AAB32D-886A-454A-9D5D-D51D68F2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26042-4EA5-4D46-989D-66ED44B6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8339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94215E-6FA7-4631-A1CB-0CC1BFE7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3F717-6DE2-4FCA-8098-25C14DC7D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5FB85-8F1A-4682-A387-D179EC6F1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4084-88E2-4454-A604-72214CCC011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6CEB4-73DB-4E8D-9823-F51F090F5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705F3-F59B-4ECD-A40A-0A386BCF2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7D22-6F14-48A4-9A38-EB8573711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47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356894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164897C-3178-8859-A8A2-64F385A0E0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487" y="1564735"/>
            <a:ext cx="6305026" cy="26218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6C3EB-36F5-FF1A-0EB1-DE5B7CC354DE}"/>
              </a:ext>
            </a:extLst>
          </p:cNvPr>
          <p:cNvSpPr txBox="1"/>
          <p:nvPr/>
        </p:nvSpPr>
        <p:spPr>
          <a:xfrm>
            <a:off x="1427862" y="2367823"/>
            <a:ext cx="9336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-15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华师磨砂风</a:t>
            </a:r>
            <a:r>
              <a:rPr lang="en-US" altLang="zh-CN" sz="6000" spc="-15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PPT</a:t>
            </a:r>
            <a:r>
              <a:rPr lang="zh-CN" altLang="en-US" sz="6000" spc="-15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模板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A0CC7-ECED-347B-1A89-EAD78BF99C4E}"/>
              </a:ext>
            </a:extLst>
          </p:cNvPr>
          <p:cNvSpPr txBox="1"/>
          <p:nvPr/>
        </p:nvSpPr>
        <p:spPr>
          <a:xfrm>
            <a:off x="3956808" y="5093210"/>
            <a:ext cx="427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汇报人：</a:t>
            </a:r>
            <a:r>
              <a:rPr lang="en-US" altLang="zh-CN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XXX</a:t>
            </a:r>
            <a:endParaRPr lang="zh-CN" altLang="en-US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B85DE4-44C5-15C1-19CE-F86E803E8A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63290" y="716366"/>
            <a:ext cx="1302931" cy="4563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069073-585A-12BC-B69E-A377583F45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629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100C9E-F642-D301-3FE1-755DDF0164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832" y="3023784"/>
            <a:ext cx="3162651" cy="3011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1E8F62-98BD-553E-9E04-9CB11295E3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833" y="0"/>
            <a:ext cx="3162650" cy="3011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09F0A5-D2F4-56BF-0F38-D62526F20D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796" y="-100561"/>
            <a:ext cx="3422406" cy="61783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3DFA95-E3F2-C930-F772-86C79B1D5B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204" y="-249824"/>
            <a:ext cx="6858000" cy="68580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86F65D-9BB5-9197-66A5-7625AF95CE92}"/>
              </a:ext>
            </a:extLst>
          </p:cNvPr>
          <p:cNvGrpSpPr/>
          <p:nvPr/>
        </p:nvGrpSpPr>
        <p:grpSpPr>
          <a:xfrm>
            <a:off x="637084" y="491953"/>
            <a:ext cx="2856230" cy="2428747"/>
            <a:chOff x="568464" y="486562"/>
            <a:chExt cx="2856230" cy="242874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6F0B9B-C95A-299F-3E7C-AE556BF398F8}"/>
                </a:ext>
              </a:extLst>
            </p:cNvPr>
            <p:cNvSpPr txBox="1"/>
            <p:nvPr/>
          </p:nvSpPr>
          <p:spPr>
            <a:xfrm>
              <a:off x="568464" y="1333850"/>
              <a:ext cx="2856230" cy="1581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点此编辑标题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在此输入详细文字介绍和详细信息，在此输入详细文字介绍和详细信息。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07FFECD-0400-FD82-0B50-D9510E61830B}"/>
                </a:ext>
              </a:extLst>
            </p:cNvPr>
            <p:cNvSpPr/>
            <p:nvPr/>
          </p:nvSpPr>
          <p:spPr>
            <a:xfrm>
              <a:off x="1543573" y="486562"/>
              <a:ext cx="906011" cy="906011"/>
            </a:xfrm>
            <a:prstGeom prst="ellipse">
              <a:avLst/>
            </a:prstGeom>
            <a:solidFill>
              <a:srgbClr val="679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01</a:t>
              </a:r>
              <a:endParaRPr lang="zh-CN" altLang="en-US" sz="2800" dirty="0"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FE90CB-133F-52FD-BF3B-F4A96D91A436}"/>
              </a:ext>
            </a:extLst>
          </p:cNvPr>
          <p:cNvGrpSpPr/>
          <p:nvPr/>
        </p:nvGrpSpPr>
        <p:grpSpPr>
          <a:xfrm>
            <a:off x="637084" y="3440617"/>
            <a:ext cx="2856230" cy="2428747"/>
            <a:chOff x="568464" y="486562"/>
            <a:chExt cx="2856230" cy="242874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8085DF-41AE-915D-F25B-1790E907AED2}"/>
                </a:ext>
              </a:extLst>
            </p:cNvPr>
            <p:cNvSpPr txBox="1"/>
            <p:nvPr/>
          </p:nvSpPr>
          <p:spPr>
            <a:xfrm>
              <a:off x="568464" y="1333850"/>
              <a:ext cx="2856230" cy="1581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点此编辑标题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在此输入详细文字介绍和详细信息，在此输入详细文字介绍和详细信息。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D7E18CC-33A1-6289-9915-1906655D33D9}"/>
                </a:ext>
              </a:extLst>
            </p:cNvPr>
            <p:cNvSpPr/>
            <p:nvPr/>
          </p:nvSpPr>
          <p:spPr>
            <a:xfrm>
              <a:off x="1543573" y="486562"/>
              <a:ext cx="906011" cy="906011"/>
            </a:xfrm>
            <a:prstGeom prst="ellipse">
              <a:avLst/>
            </a:prstGeom>
            <a:solidFill>
              <a:srgbClr val="679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02</a:t>
              </a:r>
              <a:endParaRPr lang="zh-CN" altLang="en-US" sz="2800" dirty="0"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4D8C739-C3D2-0F31-8258-CAF985D64B34}"/>
              </a:ext>
            </a:extLst>
          </p:cNvPr>
          <p:cNvGrpSpPr/>
          <p:nvPr/>
        </p:nvGrpSpPr>
        <p:grpSpPr>
          <a:xfrm>
            <a:off x="8623644" y="1000253"/>
            <a:ext cx="2856230" cy="2428747"/>
            <a:chOff x="568464" y="486562"/>
            <a:chExt cx="2856230" cy="242874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65F22F1-C9E6-26A9-B3DE-2FD958928450}"/>
                </a:ext>
              </a:extLst>
            </p:cNvPr>
            <p:cNvSpPr txBox="1"/>
            <p:nvPr/>
          </p:nvSpPr>
          <p:spPr>
            <a:xfrm>
              <a:off x="568464" y="1333850"/>
              <a:ext cx="2856230" cy="1581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点此编辑标题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在此输入详细文字介绍和详细信息，在此输入详细文字介绍和详细信息。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4689B26-BE7A-E40A-D6DB-EB082C2D066A}"/>
                </a:ext>
              </a:extLst>
            </p:cNvPr>
            <p:cNvSpPr/>
            <p:nvPr/>
          </p:nvSpPr>
          <p:spPr>
            <a:xfrm>
              <a:off x="1543573" y="486562"/>
              <a:ext cx="906011" cy="906011"/>
            </a:xfrm>
            <a:prstGeom prst="ellipse">
              <a:avLst/>
            </a:prstGeom>
            <a:solidFill>
              <a:srgbClr val="679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03</a:t>
              </a:r>
              <a:endParaRPr lang="zh-CN" altLang="en-US" sz="2800" dirty="0"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EAC075-3B43-39B9-F6DB-6AE81FC3A66D}"/>
              </a:ext>
            </a:extLst>
          </p:cNvPr>
          <p:cNvGrpSpPr/>
          <p:nvPr/>
        </p:nvGrpSpPr>
        <p:grpSpPr>
          <a:xfrm>
            <a:off x="8623643" y="4030641"/>
            <a:ext cx="2856230" cy="2428747"/>
            <a:chOff x="568464" y="486562"/>
            <a:chExt cx="2856230" cy="242874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FB250D2-91EA-5A3D-918B-5E15C258D9F4}"/>
                </a:ext>
              </a:extLst>
            </p:cNvPr>
            <p:cNvSpPr txBox="1"/>
            <p:nvPr/>
          </p:nvSpPr>
          <p:spPr>
            <a:xfrm>
              <a:off x="568464" y="1333850"/>
              <a:ext cx="2856230" cy="1581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点此编辑标题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在此输入详细文字介绍和详细信息，在此输入详细文字介绍和详细信息。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FACAC8F-861C-8CBF-7698-C36A98E13751}"/>
                </a:ext>
              </a:extLst>
            </p:cNvPr>
            <p:cNvSpPr/>
            <p:nvPr/>
          </p:nvSpPr>
          <p:spPr>
            <a:xfrm>
              <a:off x="1543573" y="486562"/>
              <a:ext cx="906011" cy="906011"/>
            </a:xfrm>
            <a:prstGeom prst="ellipse">
              <a:avLst/>
            </a:prstGeom>
            <a:solidFill>
              <a:srgbClr val="679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04</a:t>
              </a:r>
              <a:endParaRPr lang="zh-CN" altLang="en-US" sz="2800" dirty="0"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8937E7F-F051-9B02-BC54-CD05C65FA2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120" y="6238534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724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BA9882E-82EF-FD2A-501D-9836566C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199" y="4740"/>
            <a:ext cx="2652876" cy="685326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978D95-78B4-6C5F-A9E1-EF5B00E0C85F}"/>
              </a:ext>
            </a:extLst>
          </p:cNvPr>
          <p:cNvGrpSpPr/>
          <p:nvPr/>
        </p:nvGrpSpPr>
        <p:grpSpPr>
          <a:xfrm>
            <a:off x="82136" y="-443676"/>
            <a:ext cx="4047002" cy="7296936"/>
            <a:chOff x="452307" y="-438936"/>
            <a:chExt cx="4047002" cy="72969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0D9FBD-F927-7354-B358-24A2A4888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757" y="0"/>
              <a:ext cx="2878507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5024F46-83A1-7562-5EC9-07BE9BC4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450506">
              <a:off x="2527895" y="3014633"/>
              <a:ext cx="1971414" cy="95396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DCC7E54-1176-B54D-09D8-DF6A936CB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307" y="-438936"/>
              <a:ext cx="1371600" cy="12763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5274ED-A93B-BD71-24D8-F19BC727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070" y="4355459"/>
              <a:ext cx="1638300" cy="188595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FA3C94-473C-776B-0867-7A5612B3DE94}"/>
              </a:ext>
            </a:extLst>
          </p:cNvPr>
          <p:cNvGrpSpPr/>
          <p:nvPr/>
        </p:nvGrpSpPr>
        <p:grpSpPr>
          <a:xfrm>
            <a:off x="4322769" y="451053"/>
            <a:ext cx="7368145" cy="2752031"/>
            <a:chOff x="4538444" y="469341"/>
            <a:chExt cx="7368145" cy="275203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0ECFB0E-5725-298F-9280-FCBF4052259F}"/>
                </a:ext>
              </a:extLst>
            </p:cNvPr>
            <p:cNvSpPr/>
            <p:nvPr/>
          </p:nvSpPr>
          <p:spPr>
            <a:xfrm>
              <a:off x="4538444" y="837414"/>
              <a:ext cx="7201249" cy="23839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9F88590-51E3-6237-5C8B-4A22C8222CFD}"/>
                </a:ext>
              </a:extLst>
            </p:cNvPr>
            <p:cNvSpPr/>
            <p:nvPr/>
          </p:nvSpPr>
          <p:spPr>
            <a:xfrm>
              <a:off x="9557672" y="469341"/>
              <a:ext cx="2348917" cy="645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请输入标题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6FADF4-A646-52D5-AFF2-EA39DFDCC2AB}"/>
                </a:ext>
              </a:extLst>
            </p:cNvPr>
            <p:cNvSpPr txBox="1"/>
            <p:nvPr/>
          </p:nvSpPr>
          <p:spPr>
            <a:xfrm>
              <a:off x="4833364" y="1278878"/>
              <a:ext cx="64091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华中师范大学（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Central China Normal University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），简称“华中师大”，位于湖北省武汉市，是教育部直属重点综合性师范大学，由教育部和湖北省人民政府共建；位列国家“双一流”、“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211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工程”、“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985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工程优势学科创新平台”。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7E0D2D-32AF-B6EB-0FF9-5E07717D7D74}"/>
              </a:ext>
            </a:extLst>
          </p:cNvPr>
          <p:cNvGrpSpPr/>
          <p:nvPr/>
        </p:nvGrpSpPr>
        <p:grpSpPr>
          <a:xfrm>
            <a:off x="4037543" y="3656246"/>
            <a:ext cx="7556208" cy="2738715"/>
            <a:chOff x="4183485" y="837414"/>
            <a:chExt cx="7556208" cy="273871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5A70D11-FE29-96AA-3E12-6ECE801D5049}"/>
                </a:ext>
              </a:extLst>
            </p:cNvPr>
            <p:cNvSpPr/>
            <p:nvPr/>
          </p:nvSpPr>
          <p:spPr>
            <a:xfrm>
              <a:off x="4538444" y="837414"/>
              <a:ext cx="7201249" cy="23839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7D15E45-7C06-B4FD-5E36-507E8DDDEB6D}"/>
                </a:ext>
              </a:extLst>
            </p:cNvPr>
            <p:cNvSpPr/>
            <p:nvPr/>
          </p:nvSpPr>
          <p:spPr>
            <a:xfrm>
              <a:off x="4183485" y="2930177"/>
              <a:ext cx="2348917" cy="645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请输入标题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8AE0787-B620-9460-8E0E-ADED7604F342}"/>
                </a:ext>
              </a:extLst>
            </p:cNvPr>
            <p:cNvSpPr txBox="1"/>
            <p:nvPr/>
          </p:nvSpPr>
          <p:spPr>
            <a:xfrm>
              <a:off x="4833364" y="1278878"/>
              <a:ext cx="64091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学校师资队伍力量雄厚。现有教职工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3600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余人，专任教师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1900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余人，其中教授、副教授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1325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人，博士生导师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605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人；有人文社科资深教授、国家级教学名师等各类国家级高层次人才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80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多人。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C1B897F-6113-B90D-AE61-089D493D8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221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CB28C34-3126-37AB-55BE-230D5DE79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71" y="6036701"/>
            <a:ext cx="1328073" cy="441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6C3EB-36F5-FF1A-0EB1-DE5B7CC354DE}"/>
              </a:ext>
            </a:extLst>
          </p:cNvPr>
          <p:cNvSpPr txBox="1"/>
          <p:nvPr/>
        </p:nvSpPr>
        <p:spPr>
          <a:xfrm>
            <a:off x="491971" y="3143774"/>
            <a:ext cx="119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300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04</a:t>
            </a:r>
            <a:endParaRPr lang="zh-CN" altLang="en-US" sz="5400" spc="300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34E9C1-EE03-B533-0BA4-C11C5283C5CD}"/>
              </a:ext>
            </a:extLst>
          </p:cNvPr>
          <p:cNvSpPr txBox="1"/>
          <p:nvPr/>
        </p:nvSpPr>
        <p:spPr>
          <a:xfrm>
            <a:off x="491971" y="4419604"/>
            <a:ext cx="4202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7FEF01-D1F1-16AC-36C4-5F8AC3D874E8}"/>
              </a:ext>
            </a:extLst>
          </p:cNvPr>
          <p:cNvSpPr txBox="1"/>
          <p:nvPr/>
        </p:nvSpPr>
        <p:spPr>
          <a:xfrm>
            <a:off x="491971" y="1223076"/>
            <a:ext cx="1922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</a:p>
        </p:txBody>
      </p:sp>
    </p:spTree>
    <p:extLst>
      <p:ext uri="{BB962C8B-B14F-4D97-AF65-F5344CB8AC3E}">
        <p14:creationId xmlns:p14="http://schemas.microsoft.com/office/powerpoint/2010/main" val="131246942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37B8CF7-04A9-AD75-7FF3-A32906B0C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8325" y="920637"/>
            <a:ext cx="6323202" cy="421546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F84943-B126-7B77-D73C-C13873EB6CC6}"/>
              </a:ext>
            </a:extLst>
          </p:cNvPr>
          <p:cNvGrpSpPr/>
          <p:nvPr/>
        </p:nvGrpSpPr>
        <p:grpSpPr>
          <a:xfrm>
            <a:off x="-817228" y="316650"/>
            <a:ext cx="6978243" cy="5851561"/>
            <a:chOff x="-708171" y="517986"/>
            <a:chExt cx="6978243" cy="58515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4FEAFF-09B6-7352-12B5-4BEFE44FB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39025" y="891125"/>
              <a:ext cx="6319708" cy="50757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4ABB57F-AF1C-A095-3EB4-011A905E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1462" y="88256"/>
              <a:ext cx="5704582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644B2F5-619A-6FA6-2AF6-D2513FDA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0847" y="4685022"/>
              <a:ext cx="1419225" cy="14097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63804C-67D9-BE1A-6E6B-5C69E6A3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07567" y="517986"/>
              <a:ext cx="1676400" cy="628650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D8474F3-E299-600B-494C-E1355337FFF3}"/>
              </a:ext>
            </a:extLst>
          </p:cNvPr>
          <p:cNvSpPr txBox="1"/>
          <p:nvPr/>
        </p:nvSpPr>
        <p:spPr>
          <a:xfrm>
            <a:off x="9454393" y="316650"/>
            <a:ext cx="2516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Valky" pitchFamily="50" charset="0"/>
                <a:ea typeface="华光报宋_CNKI" panose="02000500000000000000" pitchFamily="2" charset="-122"/>
              </a:rPr>
              <a:t>CCNU</a:t>
            </a:r>
          </a:p>
          <a:p>
            <a:pPr algn="r"/>
            <a:r>
              <a:rPr lang="en-US" altLang="zh-CN" sz="2000" dirty="0">
                <a:latin typeface="Valky" pitchFamily="50" charset="0"/>
                <a:ea typeface="华光报宋_CNKI" panose="02000500000000000000" pitchFamily="2" charset="-122"/>
              </a:rPr>
              <a:t>/</a:t>
            </a:r>
          </a:p>
          <a:p>
            <a:pPr algn="r"/>
            <a:r>
              <a:rPr lang="en-US" altLang="zh-CN" sz="2000" dirty="0">
                <a:latin typeface="Valky" pitchFamily="50" charset="0"/>
                <a:ea typeface="华光报宋_CNKI" panose="02000500000000000000" pitchFamily="2" charset="-122"/>
              </a:rPr>
              <a:t>Since</a:t>
            </a:r>
          </a:p>
          <a:p>
            <a:pPr algn="r"/>
            <a:r>
              <a:rPr lang="en-US" altLang="zh-CN" sz="2000" dirty="0">
                <a:latin typeface="Valky" pitchFamily="50" charset="0"/>
                <a:ea typeface="华光报宋_CNKI" panose="02000500000000000000" pitchFamily="2" charset="-122"/>
              </a:rPr>
              <a:t>1903</a:t>
            </a:r>
            <a:endParaRPr lang="zh-CN" altLang="en-US" sz="2000" dirty="0">
              <a:latin typeface="Valky" pitchFamily="50" charset="0"/>
              <a:ea typeface="华光报宋_CNKI" panose="02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02281E-02D2-5938-AE6B-2AE4E2042A6B}"/>
              </a:ext>
            </a:extLst>
          </p:cNvPr>
          <p:cNvSpPr/>
          <p:nvPr/>
        </p:nvSpPr>
        <p:spPr>
          <a:xfrm>
            <a:off x="6309918" y="2000623"/>
            <a:ext cx="3427476" cy="584775"/>
          </a:xfrm>
          <a:prstGeom prst="rect">
            <a:avLst/>
          </a:prstGeom>
          <a:solidFill>
            <a:srgbClr val="67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4.1 </a:t>
            </a:r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请输入副标题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F0FF18-C787-F73E-B733-7614C653EDDF}"/>
              </a:ext>
            </a:extLst>
          </p:cNvPr>
          <p:cNvSpPr txBox="1"/>
          <p:nvPr/>
        </p:nvSpPr>
        <p:spPr>
          <a:xfrm>
            <a:off x="6189675" y="2920682"/>
            <a:ext cx="52996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华中师范大学位于九省通衢的湖北省武汉市，坐落在武昌南湖之滨的桂子山上，占地面积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160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余万平方米，是教育部直属重点综合性师范大学，国家“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211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工程”重点建设大学，国家教师教育“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985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优势学科创新平台”建设高校，国家“双一流”建设高校。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4BC8C-AF70-CE59-8DFA-54A39BB86B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933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A935F2-5AC6-CEF8-8D45-559EF91DE5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2783" y="679508"/>
            <a:ext cx="8338305" cy="5985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C661FC-E771-C403-7D82-1AAF45E598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75" y="-142249"/>
            <a:ext cx="9904671" cy="7000249"/>
          </a:xfrm>
          <a:prstGeom prst="rect">
            <a:avLst/>
          </a:prstGeom>
          <a:effectLst>
            <a:outerShdw blurRad="800100" sx="107000" sy="107000" algn="ctr" rotWithShape="0">
              <a:prstClr val="black">
                <a:alpha val="21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4C4B2D-0774-CAAC-9227-F6214E839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0351">
            <a:off x="570450" y="6123964"/>
            <a:ext cx="1827965" cy="6009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ABDFB4-3B38-0C2E-E2B8-9A5DFFD64531}"/>
              </a:ext>
            </a:extLst>
          </p:cNvPr>
          <p:cNvSpPr/>
          <p:nvPr/>
        </p:nvSpPr>
        <p:spPr>
          <a:xfrm>
            <a:off x="9192727" y="679508"/>
            <a:ext cx="2999273" cy="755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E6C389-930C-5B69-83A5-ECA3165119DC}"/>
              </a:ext>
            </a:extLst>
          </p:cNvPr>
          <p:cNvSpPr txBox="1"/>
          <p:nvPr/>
        </p:nvSpPr>
        <p:spPr>
          <a:xfrm>
            <a:off x="1484432" y="1503218"/>
            <a:ext cx="73953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学校办学历史悠久。溯源于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1903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年创办的文华书院大学部（始于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1871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年创办的文华书院，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1924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年改名为华中大学）、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1912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年创办的中华大学、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1949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年创办的中原大学教育学院。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1951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年中原大学教育学院与华中大学合并组建成公立华中大学；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1952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年中华大学等并入后，改名为华中高等师范学校；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1953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年定名为华中师范学院；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1985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年更名为华中师范大学，并由中原大学创始人之一邓小平同志亲笔题写校名。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1993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年江泽民同志为学校九十周年校庆题词：“发展师范教育事业，提高民族文化素质”。学校既继承了中国传统文化的精华，又汲取了外来文化的养分，更弘扬了革命文化的传统，形成了“求实创新、立德树人”的校训和“忠诚博雅、朴实刚毅”的大学精神，为国家培养了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40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多万优秀人才。</a:t>
            </a:r>
          </a:p>
        </p:txBody>
      </p:sp>
    </p:spTree>
    <p:extLst>
      <p:ext uri="{BB962C8B-B14F-4D97-AF65-F5344CB8AC3E}">
        <p14:creationId xmlns:p14="http://schemas.microsoft.com/office/powerpoint/2010/main" val="43232780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02F7AC-E8C4-671C-C591-218ECFDC6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729" y="1153847"/>
            <a:ext cx="4371758" cy="4182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8403BF-CA64-8EAA-010E-2F7BCF65F7D4}"/>
              </a:ext>
            </a:extLst>
          </p:cNvPr>
          <p:cNvSpPr txBox="1"/>
          <p:nvPr/>
        </p:nvSpPr>
        <p:spPr>
          <a:xfrm>
            <a:off x="2441196" y="2213936"/>
            <a:ext cx="7309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3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感谢聆听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0EB2C-8006-C293-CED8-784F52B78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196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7000"/>
          </a:blip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768600" y="1612900"/>
            <a:ext cx="6478270" cy="4100195"/>
            <a:chOff x="4360" y="2412"/>
            <a:chExt cx="10202" cy="6457"/>
          </a:xfrm>
        </p:grpSpPr>
        <p:sp>
          <p:nvSpPr>
            <p:cNvPr id="16" name="椭圆 15"/>
            <p:cNvSpPr/>
            <p:nvPr/>
          </p:nvSpPr>
          <p:spPr>
            <a:xfrm>
              <a:off x="4360" y="7093"/>
              <a:ext cx="10202" cy="1776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4" name="图片 3" descr="qrcode_for_gh_cb514a0f955c_4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" y="2412"/>
              <a:ext cx="5502" cy="5502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940" y="6089650"/>
            <a:ext cx="11855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温馨提示：该模板仅作为辅助参照使用，切勿理解为学校的统一要求，请大家以学院和老师要求为准；该模板仅限用于个人学习和答辩，请勿外传商用。感谢配合！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9210" y="5956935"/>
            <a:ext cx="12183745" cy="95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85000"/>
                    <a:alpha val="19000"/>
                  </a:schemeClr>
                </a:gs>
                <a:gs pos="47000">
                  <a:schemeClr val="bg1">
                    <a:lumMod val="50000"/>
                    <a:alpha val="22000"/>
                  </a:schemeClr>
                </a:gs>
                <a:gs pos="69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19000"/>
                  </a:schemeClr>
                </a:gs>
              </a:gsLst>
              <a:lin ang="1038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8016875" y="2950210"/>
            <a:ext cx="4344670" cy="2571115"/>
            <a:chOff x="12625" y="4646"/>
            <a:chExt cx="6842" cy="4049"/>
          </a:xfrm>
        </p:grpSpPr>
        <p:pic>
          <p:nvPicPr>
            <p:cNvPr id="9" name="图片 8" descr="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2" y="6529"/>
              <a:ext cx="2167" cy="2167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2625" y="4646"/>
              <a:ext cx="6842" cy="2376"/>
              <a:chOff x="12625" y="4646"/>
              <a:chExt cx="6842" cy="2376"/>
            </a:xfrm>
          </p:grpSpPr>
          <p:pic>
            <p:nvPicPr>
              <p:cNvPr id="12" name="图片 11" descr="333438303936363b333633343235373b5bf98bdd6846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12625" y="4646"/>
                <a:ext cx="4188" cy="2376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 rot="420000">
                <a:off x="13067" y="5603"/>
                <a:ext cx="64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扫码了解更多噢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~</a:t>
                </a:r>
              </a:p>
            </p:txBody>
          </p:sp>
        </p:grpSp>
      </p:grpSp>
      <p:pic>
        <p:nvPicPr>
          <p:cNvPr id="19" name="图片 18" descr="图片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285" y="758825"/>
            <a:ext cx="7912735" cy="5854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36E7B5D-3C7E-C64E-FEE0-D7F1E417B6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114" y="4441152"/>
            <a:ext cx="11657772" cy="2167128"/>
          </a:xfrm>
          <a:prstGeom prst="rect">
            <a:avLst/>
          </a:prstGeom>
          <a:ln w="19050">
            <a:solidFill>
              <a:srgbClr val="6798B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6138DCC-E3EF-F331-5276-98F3CA53452E}"/>
              </a:ext>
            </a:extLst>
          </p:cNvPr>
          <p:cNvGrpSpPr/>
          <p:nvPr/>
        </p:nvGrpSpPr>
        <p:grpSpPr>
          <a:xfrm>
            <a:off x="878047" y="2026361"/>
            <a:ext cx="10435905" cy="2126977"/>
            <a:chOff x="872453" y="2288210"/>
            <a:chExt cx="10435905" cy="212697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B089FC7-880B-421B-49D6-835952B9223F}"/>
                </a:ext>
              </a:extLst>
            </p:cNvPr>
            <p:cNvSpPr txBox="1"/>
            <p:nvPr/>
          </p:nvSpPr>
          <p:spPr>
            <a:xfrm>
              <a:off x="872453" y="2298582"/>
              <a:ext cx="998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6798B0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01</a:t>
              </a:r>
              <a:endParaRPr lang="zh-CN" altLang="en-US" sz="4400" dirty="0">
                <a:solidFill>
                  <a:srgbClr val="6798B0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09BC766-F7B7-8EBA-BE19-1CE7A58E29AA}"/>
                </a:ext>
              </a:extLst>
            </p:cNvPr>
            <p:cNvSpPr txBox="1"/>
            <p:nvPr/>
          </p:nvSpPr>
          <p:spPr>
            <a:xfrm>
              <a:off x="1115735" y="2624897"/>
              <a:ext cx="2239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请输入标题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061FD2-B525-5E63-AE75-BFF53D092DF9}"/>
                </a:ext>
              </a:extLst>
            </p:cNvPr>
            <p:cNvSpPr txBox="1"/>
            <p:nvPr/>
          </p:nvSpPr>
          <p:spPr>
            <a:xfrm>
              <a:off x="1057011" y="3214858"/>
              <a:ext cx="223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931054F-5E4E-9A0E-976D-C5C78BF3AF56}"/>
                </a:ext>
              </a:extLst>
            </p:cNvPr>
            <p:cNvSpPr txBox="1"/>
            <p:nvPr/>
          </p:nvSpPr>
          <p:spPr>
            <a:xfrm>
              <a:off x="3512189" y="2293396"/>
              <a:ext cx="998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6798B0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02</a:t>
              </a:r>
              <a:endParaRPr lang="zh-CN" altLang="en-US" sz="4400" dirty="0">
                <a:solidFill>
                  <a:srgbClr val="6798B0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89C7A49-C275-E5EE-392B-C7EE5E80959B}"/>
                </a:ext>
              </a:extLst>
            </p:cNvPr>
            <p:cNvSpPr txBox="1"/>
            <p:nvPr/>
          </p:nvSpPr>
          <p:spPr>
            <a:xfrm>
              <a:off x="3755471" y="2619711"/>
              <a:ext cx="2239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请输入标题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A868C13-CD6F-3E2B-B473-D37C998C6DFC}"/>
                </a:ext>
              </a:extLst>
            </p:cNvPr>
            <p:cNvSpPr txBox="1"/>
            <p:nvPr/>
          </p:nvSpPr>
          <p:spPr>
            <a:xfrm>
              <a:off x="3696747" y="3209672"/>
              <a:ext cx="223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6ED20F-3644-6B8C-E836-36266FF8ED77}"/>
                </a:ext>
              </a:extLst>
            </p:cNvPr>
            <p:cNvSpPr txBox="1"/>
            <p:nvPr/>
          </p:nvSpPr>
          <p:spPr>
            <a:xfrm>
              <a:off x="6093201" y="2298582"/>
              <a:ext cx="998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6798B0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03</a:t>
              </a:r>
              <a:endParaRPr lang="zh-CN" altLang="en-US" sz="4400" dirty="0">
                <a:solidFill>
                  <a:srgbClr val="6798B0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1139AE3-0AF7-99E4-DA47-4A3CB3D31BF4}"/>
                </a:ext>
              </a:extLst>
            </p:cNvPr>
            <p:cNvSpPr txBox="1"/>
            <p:nvPr/>
          </p:nvSpPr>
          <p:spPr>
            <a:xfrm>
              <a:off x="6336483" y="2624897"/>
              <a:ext cx="2239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请输入标题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BD7D91-27F3-646D-F420-27983E35A2B7}"/>
                </a:ext>
              </a:extLst>
            </p:cNvPr>
            <p:cNvSpPr txBox="1"/>
            <p:nvPr/>
          </p:nvSpPr>
          <p:spPr>
            <a:xfrm>
              <a:off x="6277759" y="3214858"/>
              <a:ext cx="223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61EB3FA-C647-BA26-AA9A-4B191D37C169}"/>
                </a:ext>
              </a:extLst>
            </p:cNvPr>
            <p:cNvSpPr txBox="1"/>
            <p:nvPr/>
          </p:nvSpPr>
          <p:spPr>
            <a:xfrm>
              <a:off x="8825215" y="2288210"/>
              <a:ext cx="9982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6798B0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04</a:t>
              </a:r>
              <a:endParaRPr lang="zh-CN" altLang="en-US" sz="4400" dirty="0">
                <a:solidFill>
                  <a:srgbClr val="6798B0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5696812-3951-F162-8F79-50069E567E2D}"/>
                </a:ext>
              </a:extLst>
            </p:cNvPr>
            <p:cNvSpPr txBox="1"/>
            <p:nvPr/>
          </p:nvSpPr>
          <p:spPr>
            <a:xfrm>
              <a:off x="9068497" y="2614525"/>
              <a:ext cx="2239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请输入标题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7C393FF-6A23-E7C4-F315-E5A787297FEC}"/>
                </a:ext>
              </a:extLst>
            </p:cNvPr>
            <p:cNvSpPr txBox="1"/>
            <p:nvPr/>
          </p:nvSpPr>
          <p:spPr>
            <a:xfrm>
              <a:off x="9009773" y="3204486"/>
              <a:ext cx="223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·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请输入文字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4391325-E4C9-9BDE-D0FB-BAD20FE895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63290" y="716366"/>
            <a:ext cx="1302931" cy="45632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C167B3-2DF0-4F23-DE8C-687AAB9B62E6}"/>
              </a:ext>
            </a:extLst>
          </p:cNvPr>
          <p:cNvGrpSpPr/>
          <p:nvPr/>
        </p:nvGrpSpPr>
        <p:grpSpPr>
          <a:xfrm>
            <a:off x="9267732" y="730481"/>
            <a:ext cx="1735127" cy="1045758"/>
            <a:chOff x="8991597" y="628462"/>
            <a:chExt cx="1735127" cy="104575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3255A49-E876-B5E2-473B-CC6E02998872}"/>
                </a:ext>
              </a:extLst>
            </p:cNvPr>
            <p:cNvSpPr txBox="1"/>
            <p:nvPr/>
          </p:nvSpPr>
          <p:spPr>
            <a:xfrm>
              <a:off x="8991597" y="628462"/>
              <a:ext cx="156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6798B0"/>
                  </a:solidFill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目录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9995A2B-2588-5F72-5539-0D52F3ED2605}"/>
                </a:ext>
              </a:extLst>
            </p:cNvPr>
            <p:cNvSpPr txBox="1"/>
            <p:nvPr/>
          </p:nvSpPr>
          <p:spPr>
            <a:xfrm>
              <a:off x="9157982" y="750890"/>
              <a:ext cx="1568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latin typeface="江城律动宋" panose="02020700000000000000" pitchFamily="18" charset="-122"/>
                  <a:ea typeface="江城律动宋" panose="02020700000000000000" pitchFamily="18" charset="-122"/>
                </a:rPr>
                <a:t>目录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DA914BC-EFEE-0E4D-7CFE-96126722E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8727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9F044F7-89E8-B7F1-7F7E-C369D1C99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65106">
            <a:off x="5776397" y="2936147"/>
            <a:ext cx="3625743" cy="25055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B28C34-3126-37AB-55BE-230D5DE79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6C3EB-36F5-FF1A-0EB1-DE5B7CC354DE}"/>
              </a:ext>
            </a:extLst>
          </p:cNvPr>
          <p:cNvSpPr txBox="1"/>
          <p:nvPr/>
        </p:nvSpPr>
        <p:spPr>
          <a:xfrm>
            <a:off x="10508425" y="869655"/>
            <a:ext cx="119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spc="300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01</a:t>
            </a:r>
            <a:endParaRPr lang="zh-CN" altLang="en-US" sz="5400" spc="300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34E9C1-EE03-B533-0BA4-C11C5283C5CD}"/>
              </a:ext>
            </a:extLst>
          </p:cNvPr>
          <p:cNvSpPr txBox="1"/>
          <p:nvPr/>
        </p:nvSpPr>
        <p:spPr>
          <a:xfrm>
            <a:off x="7505166" y="2069984"/>
            <a:ext cx="4202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7FEF01-D1F1-16AC-36C4-5F8AC3D874E8}"/>
              </a:ext>
            </a:extLst>
          </p:cNvPr>
          <p:cNvSpPr txBox="1"/>
          <p:nvPr/>
        </p:nvSpPr>
        <p:spPr>
          <a:xfrm>
            <a:off x="9785261" y="3685811"/>
            <a:ext cx="1922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</a:p>
        </p:txBody>
      </p:sp>
    </p:spTree>
    <p:extLst>
      <p:ext uri="{BB962C8B-B14F-4D97-AF65-F5344CB8AC3E}">
        <p14:creationId xmlns:p14="http://schemas.microsoft.com/office/powerpoint/2010/main" val="1487664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E0735F-9EAB-6BE4-0580-7B5FE4F22F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665" y="1155244"/>
            <a:ext cx="3911202" cy="43768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E4D369-FB67-CFCD-2BCD-EAF93BD0C2EA}"/>
              </a:ext>
            </a:extLst>
          </p:cNvPr>
          <p:cNvSpPr txBox="1"/>
          <p:nvPr/>
        </p:nvSpPr>
        <p:spPr>
          <a:xfrm>
            <a:off x="159390" y="124284"/>
            <a:ext cx="286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01 </a:t>
            </a:r>
            <a:r>
              <a:rPr lang="zh-CN" altLang="en-US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60489D-6D71-2046-B4C6-A577F065A644}"/>
              </a:ext>
            </a:extLst>
          </p:cNvPr>
          <p:cNvSpPr txBox="1"/>
          <p:nvPr/>
        </p:nvSpPr>
        <p:spPr>
          <a:xfrm>
            <a:off x="293613" y="6283354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2023 in CCNU</a:t>
            </a:r>
            <a:endParaRPr lang="zh-CN" altLang="en-US" dirty="0">
              <a:solidFill>
                <a:schemeClr val="bg1"/>
              </a:solidFill>
              <a:latin typeface="江城律动宋" panose="02020700000000000000" pitchFamily="18" charset="-122"/>
              <a:ea typeface="江城律动宋" panose="020207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FE8553-142A-CCF0-2E44-8C30503BBAC6}"/>
              </a:ext>
            </a:extLst>
          </p:cNvPr>
          <p:cNvSpPr/>
          <p:nvPr/>
        </p:nvSpPr>
        <p:spPr>
          <a:xfrm>
            <a:off x="4122616" y="1287716"/>
            <a:ext cx="3427476" cy="584775"/>
          </a:xfrm>
          <a:prstGeom prst="rect">
            <a:avLst/>
          </a:prstGeom>
          <a:solidFill>
            <a:srgbClr val="679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请输入副标题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C0100C-A8C0-5F70-C8C3-4ECF97958734}"/>
              </a:ext>
            </a:extLst>
          </p:cNvPr>
          <p:cNvSpPr txBox="1"/>
          <p:nvPr/>
        </p:nvSpPr>
        <p:spPr>
          <a:xfrm>
            <a:off x="1035765" y="2274838"/>
            <a:ext cx="65143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华中师范大学位于九省通衢的湖北省武汉市，坐落在武昌南湖之滨的桂子山上，占地面积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160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余万平方米，是教育部直属重点综合性师范大学，国家“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211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工程”重点建设大学，国家教师教育“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985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优势学科创新平台”建设高校，国家“双一流”建设高校。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D57FA-93B1-74E5-6827-15F7BC9B28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504" y="866651"/>
            <a:ext cx="4113525" cy="48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734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D632B5-AAE8-CBCA-2D9D-42B70DA47254}"/>
              </a:ext>
            </a:extLst>
          </p:cNvPr>
          <p:cNvSpPr txBox="1"/>
          <p:nvPr/>
        </p:nvSpPr>
        <p:spPr>
          <a:xfrm>
            <a:off x="159390" y="124284"/>
            <a:ext cx="286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01 </a:t>
            </a:r>
            <a:r>
              <a:rPr lang="zh-CN" altLang="en-US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61F225-8433-4E55-F836-DE55DE7F2B20}"/>
              </a:ext>
            </a:extLst>
          </p:cNvPr>
          <p:cNvSpPr txBox="1"/>
          <p:nvPr/>
        </p:nvSpPr>
        <p:spPr>
          <a:xfrm>
            <a:off x="293613" y="6283354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2023 in CCNU</a:t>
            </a:r>
            <a:endParaRPr lang="zh-CN" altLang="en-US" dirty="0">
              <a:solidFill>
                <a:schemeClr val="bg1"/>
              </a:solidFill>
              <a:latin typeface="江城律动宋" panose="02020700000000000000" pitchFamily="18" charset="-122"/>
              <a:ea typeface="江城律动宋" panose="02020700000000000000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A2AA2E-A839-722F-6607-FBD911AF2ABE}"/>
              </a:ext>
            </a:extLst>
          </p:cNvPr>
          <p:cNvGrpSpPr/>
          <p:nvPr/>
        </p:nvGrpSpPr>
        <p:grpSpPr>
          <a:xfrm>
            <a:off x="545281" y="923661"/>
            <a:ext cx="5959680" cy="5701761"/>
            <a:chOff x="985703" y="1031955"/>
            <a:chExt cx="5959680" cy="570176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EDB8FAB-A979-F519-6FD7-1D2FC7747883}"/>
                </a:ext>
              </a:extLst>
            </p:cNvPr>
            <p:cNvSpPr/>
            <p:nvPr/>
          </p:nvSpPr>
          <p:spPr>
            <a:xfrm>
              <a:off x="985703" y="1031955"/>
              <a:ext cx="3762465" cy="4710417"/>
            </a:xfrm>
            <a:prstGeom prst="roundRect">
              <a:avLst/>
            </a:prstGeom>
            <a:noFill/>
            <a:ln>
              <a:solidFill>
                <a:srgbClr val="679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D79BC99-FC25-8151-9D7B-F1C59089A3FA}"/>
                </a:ext>
              </a:extLst>
            </p:cNvPr>
            <p:cNvSpPr txBox="1"/>
            <p:nvPr/>
          </p:nvSpPr>
          <p:spPr>
            <a:xfrm>
              <a:off x="1616275" y="1209707"/>
              <a:ext cx="2501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请输入小标题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69601A-109E-A3ED-6FCA-23784822834D}"/>
                </a:ext>
              </a:extLst>
            </p:cNvPr>
            <p:cNvSpPr txBox="1"/>
            <p:nvPr/>
          </p:nvSpPr>
          <p:spPr>
            <a:xfrm>
              <a:off x="1184241" y="1855926"/>
              <a:ext cx="3365385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华中师范大学位于九省通衢的湖北省武汉市，坐落在武昌南湖之滨的桂子山上，占地面积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160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余万平方米，是教育部直属重点综合性师范大学，国家“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211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工程”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重点建设大学，国家教师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教育“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985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优势学科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创新平台”建设高校，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国家“双一流”建设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高校。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DAE8784-BB7D-3D51-A5AB-477452E9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2411" y="2140744"/>
              <a:ext cx="4592972" cy="45929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D4C6F9-EAAA-9859-0F05-FB73D2D61725}"/>
              </a:ext>
            </a:extLst>
          </p:cNvPr>
          <p:cNvGrpSpPr/>
          <p:nvPr/>
        </p:nvGrpSpPr>
        <p:grpSpPr>
          <a:xfrm>
            <a:off x="6181986" y="923661"/>
            <a:ext cx="5959680" cy="5701761"/>
            <a:chOff x="985703" y="1031955"/>
            <a:chExt cx="5959680" cy="570176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82A233C-7F2B-912F-D659-841393576085}"/>
                </a:ext>
              </a:extLst>
            </p:cNvPr>
            <p:cNvSpPr/>
            <p:nvPr/>
          </p:nvSpPr>
          <p:spPr>
            <a:xfrm>
              <a:off x="985703" y="1031955"/>
              <a:ext cx="3762465" cy="471041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5CF70AE-9614-9C33-31C1-8B82D6050DD6}"/>
                </a:ext>
              </a:extLst>
            </p:cNvPr>
            <p:cNvSpPr txBox="1"/>
            <p:nvPr/>
          </p:nvSpPr>
          <p:spPr>
            <a:xfrm>
              <a:off x="1616275" y="1209707"/>
              <a:ext cx="2501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请输入小标题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61B43B-0C1C-791B-FE0C-7A8AE9F77B71}"/>
                </a:ext>
              </a:extLst>
            </p:cNvPr>
            <p:cNvSpPr txBox="1"/>
            <p:nvPr/>
          </p:nvSpPr>
          <p:spPr>
            <a:xfrm>
              <a:off x="1184241" y="1855926"/>
              <a:ext cx="3365385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华中师范大学位于九省通衢的湖北省武汉市，坐落在武昌南湖之滨的桂子山上，占地面积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160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余万平方米，是教育部直属重点综合性师范大学，国家“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211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工程”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重点建设大学，国家教师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教育“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985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优势学科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创新平台”建设高校，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国家“双一流”建设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just"/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高校。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8A129D6-701E-E7DA-C5F3-C6D833B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52411" y="2140744"/>
              <a:ext cx="4592972" cy="4592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2551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CB28C34-3126-37AB-55BE-230D5DE79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71" y="6036701"/>
            <a:ext cx="1328073" cy="441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6C3EB-36F5-FF1A-0EB1-DE5B7CC354DE}"/>
              </a:ext>
            </a:extLst>
          </p:cNvPr>
          <p:cNvSpPr txBox="1"/>
          <p:nvPr/>
        </p:nvSpPr>
        <p:spPr>
          <a:xfrm>
            <a:off x="491971" y="441816"/>
            <a:ext cx="119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300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02</a:t>
            </a:r>
            <a:endParaRPr lang="zh-CN" altLang="en-US" sz="5400" spc="300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34E9C1-EE03-B533-0BA4-C11C5283C5CD}"/>
              </a:ext>
            </a:extLst>
          </p:cNvPr>
          <p:cNvSpPr txBox="1"/>
          <p:nvPr/>
        </p:nvSpPr>
        <p:spPr>
          <a:xfrm>
            <a:off x="491971" y="1717646"/>
            <a:ext cx="4202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7FEF01-D1F1-16AC-36C4-5F8AC3D874E8}"/>
              </a:ext>
            </a:extLst>
          </p:cNvPr>
          <p:cNvSpPr txBox="1"/>
          <p:nvPr/>
        </p:nvSpPr>
        <p:spPr>
          <a:xfrm>
            <a:off x="491971" y="3588771"/>
            <a:ext cx="1922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6F849-2DB1-3E1D-6618-1DD6C4D2C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825" y="-3596330"/>
            <a:ext cx="7699264" cy="48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451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2BE04D-A98E-5E1D-F69D-C9CA00BD38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560" y="3280094"/>
            <a:ext cx="4141412" cy="31089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76AC45-608E-1D01-C7EA-0A0281C80AE9}"/>
              </a:ext>
            </a:extLst>
          </p:cNvPr>
          <p:cNvSpPr txBox="1"/>
          <p:nvPr/>
        </p:nvSpPr>
        <p:spPr>
          <a:xfrm>
            <a:off x="159390" y="124284"/>
            <a:ext cx="286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02 </a:t>
            </a:r>
            <a:r>
              <a:rPr lang="zh-CN" altLang="en-US" sz="32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DB24FC-D300-A773-BC11-C888DDFD15EF}"/>
              </a:ext>
            </a:extLst>
          </p:cNvPr>
          <p:cNvSpPr txBox="1"/>
          <p:nvPr/>
        </p:nvSpPr>
        <p:spPr>
          <a:xfrm>
            <a:off x="3103925" y="23200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2023 in CCNU</a:t>
            </a:r>
            <a:endParaRPr lang="zh-CN" altLang="en-US" dirty="0">
              <a:solidFill>
                <a:schemeClr val="bg1"/>
              </a:solidFill>
              <a:latin typeface="江城律动宋" panose="02020700000000000000" pitchFamily="18" charset="-122"/>
              <a:ea typeface="江城律动宋" panose="020207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B63FFF-9EEF-011D-E272-E66E961E18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549" y="3216606"/>
            <a:ext cx="3791825" cy="3063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3BD2AD-0F57-7817-6769-0A0D5ECE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097" y="3171037"/>
            <a:ext cx="3853343" cy="3108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0183F2-56F5-003B-6CE7-E8FD89D1D9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604" y="2965284"/>
            <a:ext cx="11624792" cy="36607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C9D20D8-FF9E-39F5-E1C1-2E881AE769F6}"/>
              </a:ext>
            </a:extLst>
          </p:cNvPr>
          <p:cNvSpPr txBox="1"/>
          <p:nvPr/>
        </p:nvSpPr>
        <p:spPr>
          <a:xfrm>
            <a:off x="453004" y="1074718"/>
            <a:ext cx="3347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214119-A52F-8066-1C32-EB2C325D4107}"/>
              </a:ext>
            </a:extLst>
          </p:cNvPr>
          <p:cNvSpPr txBox="1"/>
          <p:nvPr/>
        </p:nvSpPr>
        <p:spPr>
          <a:xfrm>
            <a:off x="1107346" y="1844159"/>
            <a:ext cx="20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6798B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请输入文字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046DEF-F661-24F6-932C-E46E39ED322F}"/>
              </a:ext>
            </a:extLst>
          </p:cNvPr>
          <p:cNvSpPr txBox="1"/>
          <p:nvPr/>
        </p:nvSpPr>
        <p:spPr>
          <a:xfrm>
            <a:off x="3800212" y="1087388"/>
            <a:ext cx="80054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华中师范大学位于九省通衢的湖北省武汉市，坐落在武昌南湖之滨的桂子山上，占地面积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160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余万平方米，是教育部直属重点综合性师范大学，国家“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211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工程”重点建设大学，国家教师教育“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985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优势学科创新平台”建设高校，国家“双一流”建设高校。</a:t>
            </a:r>
          </a:p>
        </p:txBody>
      </p:sp>
    </p:spTree>
    <p:extLst>
      <p:ext uri="{BB962C8B-B14F-4D97-AF65-F5344CB8AC3E}">
        <p14:creationId xmlns:p14="http://schemas.microsoft.com/office/powerpoint/2010/main" val="413653846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0CDEB17-AECC-3C81-28EF-F2F27FE7AF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805" y="997093"/>
            <a:ext cx="8850385" cy="4831915"/>
          </a:xfrm>
          <a:prstGeom prst="rect">
            <a:avLst/>
          </a:prstGeom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47A641-D911-E978-EE9F-3F08A25C3567}"/>
              </a:ext>
            </a:extLst>
          </p:cNvPr>
          <p:cNvSpPr txBox="1"/>
          <p:nvPr/>
        </p:nvSpPr>
        <p:spPr>
          <a:xfrm>
            <a:off x="192947" y="822121"/>
            <a:ext cx="23153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accent1">
                    <a:lumMod val="40000"/>
                    <a:lumOff val="60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30DF1F-BB19-5528-1E74-07B81DA80591}"/>
              </a:ext>
            </a:extLst>
          </p:cNvPr>
          <p:cNvSpPr txBox="1"/>
          <p:nvPr/>
        </p:nvSpPr>
        <p:spPr>
          <a:xfrm>
            <a:off x="9422929" y="4470215"/>
            <a:ext cx="231536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1">
                    <a:lumMod val="40000"/>
                    <a:lumOff val="60000"/>
                  </a:schemeClr>
                </a:solidFill>
                <a:latin typeface="江城律动宋" panose="02020700000000000000" pitchFamily="18" charset="-122"/>
                <a:ea typeface="江城律动宋" panose="02020700000000000000" pitchFamily="18" charset="-122"/>
              </a:rPr>
              <a:t>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82F4F2-A6A8-0CA9-B49B-5694A5E0C63B}"/>
              </a:ext>
            </a:extLst>
          </p:cNvPr>
          <p:cNvSpPr txBox="1"/>
          <p:nvPr/>
        </p:nvSpPr>
        <p:spPr>
          <a:xfrm>
            <a:off x="2567729" y="2090171"/>
            <a:ext cx="70565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华中师范大学位于九省通衢的湖北省武汉市，坐落在武昌南湖之滨的桂子山上，占地面积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160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余万平方米，是教育部直属重点综合性师范大学，国家“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211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工程”重点建设大学，国家教师教育“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985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优势学科创新平台”建设高校，国家“双一流”建设高校。</a:t>
            </a:r>
          </a:p>
          <a:p>
            <a:pPr algn="just"/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FC7102-E33B-0617-6659-A2A95CC67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6087035"/>
            <a:ext cx="1328073" cy="4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32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CB28C34-3126-37AB-55BE-230D5DE79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976" y="422211"/>
            <a:ext cx="1328073" cy="441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96C3EB-36F5-FF1A-0EB1-DE5B7CC354DE}"/>
              </a:ext>
            </a:extLst>
          </p:cNvPr>
          <p:cNvSpPr txBox="1"/>
          <p:nvPr/>
        </p:nvSpPr>
        <p:spPr>
          <a:xfrm>
            <a:off x="10508425" y="3778090"/>
            <a:ext cx="119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spc="300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03</a:t>
            </a:r>
            <a:endParaRPr lang="zh-CN" altLang="en-US" sz="5400" spc="300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34E9C1-EE03-B533-0BA4-C11C5283C5CD}"/>
              </a:ext>
            </a:extLst>
          </p:cNvPr>
          <p:cNvSpPr txBox="1"/>
          <p:nvPr/>
        </p:nvSpPr>
        <p:spPr>
          <a:xfrm>
            <a:off x="7505166" y="4978419"/>
            <a:ext cx="4202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latin typeface="江城律动宋" panose="02020700000000000000" pitchFamily="18" charset="-122"/>
                <a:ea typeface="江城律动宋" panose="02020700000000000000" pitchFamily="18" charset="-122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7FEF01-D1F1-16AC-36C4-5F8AC3D874E8}"/>
              </a:ext>
            </a:extLst>
          </p:cNvPr>
          <p:cNvSpPr txBox="1"/>
          <p:nvPr/>
        </p:nvSpPr>
        <p:spPr>
          <a:xfrm>
            <a:off x="9785261" y="2064247"/>
            <a:ext cx="1922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  <a:endParaRPr lang="en-US" altLang="zh-CN" sz="2400" b="1" dirty="0">
              <a:latin typeface="华光报宋_CNKI" panose="02000500000000000000" pitchFamily="2" charset="-122"/>
              <a:ea typeface="华光报宋_CNKI" panose="02000500000000000000" pitchFamily="2" charset="-122"/>
            </a:endParaRPr>
          </a:p>
          <a:p>
            <a:pPr algn="r"/>
            <a:r>
              <a:rPr lang="zh-CN" altLang="en-US" sz="2400" b="1" dirty="0">
                <a:latin typeface="华光报宋_CNKI" panose="02000500000000000000" pitchFamily="2" charset="-122"/>
                <a:ea typeface="华光报宋_CNKI" panose="02000500000000000000" pitchFamily="2" charset="-122"/>
              </a:rPr>
              <a:t>请输入文字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70E6B3-DDA9-D884-1F6C-477D56D87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23855">
            <a:off x="-972428" y="-490448"/>
            <a:ext cx="3740794" cy="3114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3BB0B7-741A-CD2C-F630-A83AEE6B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927" y="5586283"/>
            <a:ext cx="2895606" cy="20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287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86541;#8654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990</Words>
  <Application>Microsoft Office PowerPoint</Application>
  <PresentationFormat>宽屏</PresentationFormat>
  <Paragraphs>99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宋体</vt:lpstr>
      <vt:lpstr>等线 Light</vt:lpstr>
      <vt:lpstr>华光报宋_CNKI</vt:lpstr>
      <vt:lpstr>仿宋</vt:lpstr>
      <vt:lpstr>华文中宋</vt:lpstr>
      <vt:lpstr>等线</vt:lpstr>
      <vt:lpstr>Wingdings</vt:lpstr>
      <vt:lpstr>Valky</vt:lpstr>
      <vt:lpstr>Arial</vt:lpstr>
      <vt:lpstr>江城律动宋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烨 吴</dc:creator>
  <cp:lastModifiedBy>钟 钧灏</cp:lastModifiedBy>
  <cp:revision>11</cp:revision>
  <dcterms:created xsi:type="dcterms:W3CDTF">2022-04-02T02:27:49Z</dcterms:created>
  <dcterms:modified xsi:type="dcterms:W3CDTF">2023-04-22T08:49:06Z</dcterms:modified>
</cp:coreProperties>
</file>